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7"/>
  </p:notesMasterIdLst>
  <p:sldIdLst>
    <p:sldId id="397" r:id="rId2"/>
    <p:sldId id="399" r:id="rId3"/>
    <p:sldId id="392" r:id="rId4"/>
    <p:sldId id="400" r:id="rId5"/>
    <p:sldId id="401" r:id="rId6"/>
  </p:sldIdLst>
  <p:sldSz cx="8961438" cy="6721475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E6B8"/>
    <a:srgbClr val="002C46"/>
    <a:srgbClr val="FDDA95"/>
    <a:srgbClr val="FFFFFF"/>
    <a:srgbClr val="FBC14E"/>
    <a:srgbClr val="EBEEF2"/>
    <a:srgbClr val="AABFD6"/>
    <a:srgbClr val="8497B0"/>
    <a:srgbClr val="657E9D"/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4" autoAdjust="0"/>
    <p:restoredTop sz="92857" autoAdjust="0"/>
  </p:normalViewPr>
  <p:slideViewPr>
    <p:cSldViewPr snapToGrid="0">
      <p:cViewPr>
        <p:scale>
          <a:sx n="121" d="100"/>
          <a:sy n="121" d="100"/>
        </p:scale>
        <p:origin x="12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B2C4C2-2D36-4DCE-92DC-7F8FD612207D}" type="datetimeFigureOut">
              <a:rPr lang="en-AU" smtClean="0"/>
              <a:t>30/12/20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3188" y="1143000"/>
            <a:ext cx="4111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A352E8-A3D8-466D-9C64-BEFAB9E6BDD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4567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4196405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Working Draft Text" hidden="1"/>
          <p:cNvSpPr txBox="1">
            <a:spLocks noChangeArrowheads="1"/>
          </p:cNvSpPr>
          <p:nvPr/>
        </p:nvSpPr>
        <p:spPr bwMode="ltGray">
          <a:xfrm>
            <a:off x="4030876" y="132157"/>
            <a:ext cx="88165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800" b="1" baseline="0" noProof="0" dirty="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WORKING DRAFT</a:t>
            </a:r>
          </a:p>
        </p:txBody>
      </p:sp>
      <p:sp>
        <p:nvSpPr>
          <p:cNvPr id="7" name="Printed" hidden="1"/>
          <p:cNvSpPr txBox="1">
            <a:spLocks noChangeArrowheads="1"/>
          </p:cNvSpPr>
          <p:nvPr/>
        </p:nvSpPr>
        <p:spPr bwMode="ltGray">
          <a:xfrm>
            <a:off x="4030876" y="436846"/>
            <a:ext cx="218970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800" baseline="0" noProof="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Printed 2/27/2017 7:03 AM India Standard Time</a:t>
            </a:r>
            <a:endParaRPr lang="en-US" sz="800" baseline="0" noProof="0" dirty="0">
              <a:solidFill>
                <a:schemeClr val="tx1"/>
              </a:solidFill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Working Draft" hidden="1"/>
          <p:cNvSpPr txBox="1">
            <a:spLocks noChangeArrowheads="1"/>
          </p:cNvSpPr>
          <p:nvPr/>
        </p:nvSpPr>
        <p:spPr bwMode="ltGray">
          <a:xfrm>
            <a:off x="4030876" y="277771"/>
            <a:ext cx="2922275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AU" sz="800" baseline="0" noProof="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Last Modified 10/03/2017 4:54 PM W. Australia Standard Time</a:t>
            </a:r>
            <a:endParaRPr lang="en-US" sz="800" baseline="0" noProof="0" dirty="0">
              <a:solidFill>
                <a:schemeClr val="tx1"/>
              </a:solidFill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Document type" hidden="1"/>
          <p:cNvSpPr txBox="1">
            <a:spLocks noChangeArrowheads="1"/>
          </p:cNvSpPr>
          <p:nvPr/>
        </p:nvSpPr>
        <p:spPr bwMode="ltGray">
          <a:xfrm>
            <a:off x="4030876" y="5305595"/>
            <a:ext cx="4769712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400" baseline="0" noProof="0" dirty="0">
                <a:solidFill>
                  <a:schemeClr val="tx1"/>
                </a:solidFill>
                <a:latin typeface="+mn-lt"/>
              </a:rPr>
              <a:t>Document type | Date</a:t>
            </a:r>
          </a:p>
        </p:txBody>
      </p:sp>
      <p:sp>
        <p:nvSpPr>
          <p:cNvPr id="19" name="doc id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8132763" y="36513"/>
            <a:ext cx="657225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895350"/>
            <a:endParaRPr lang="en-US" sz="800" baseline="0" noProof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3314" name="Rectangle 1026"/>
          <p:cNvSpPr>
            <a:spLocks noGrp="1" noChangeArrowheads="1"/>
          </p:cNvSpPr>
          <p:nvPr>
            <p:ph type="ctrTitle"/>
          </p:nvPr>
        </p:nvSpPr>
        <p:spPr bwMode="ltGray">
          <a:xfrm>
            <a:off x="4030876" y="650494"/>
            <a:ext cx="4769711" cy="98488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200" b="0" baseline="0">
                <a:solidFill>
                  <a:schemeClr val="tx1"/>
                </a:solidFill>
                <a:latin typeface="+mj-lt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3315" name="Rectangle 1027"/>
          <p:cNvSpPr>
            <a:spLocks noGrp="1" noChangeArrowheads="1"/>
          </p:cNvSpPr>
          <p:nvPr>
            <p:ph type="subTitle" idx="1"/>
          </p:nvPr>
        </p:nvSpPr>
        <p:spPr bwMode="ltGray">
          <a:xfrm>
            <a:off x="4030876" y="1887470"/>
            <a:ext cx="4769712" cy="215444"/>
          </a:xfrm>
        </p:spPr>
        <p:txBody>
          <a:bodyPr wrap="square">
            <a:spAutoFit/>
          </a:bodyPr>
          <a:lstStyle>
            <a:lvl1pPr>
              <a:defRPr sz="1400" cap="none" baseline="0">
                <a:solidFill>
                  <a:schemeClr val="tx1"/>
                </a:solidFill>
                <a:latin typeface="+mj-lt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20" name="Rectangle 19"/>
          <p:cNvSpPr/>
          <p:nvPr userDrawn="1"/>
        </p:nvSpPr>
        <p:spPr bwMode="ltGray">
          <a:xfrm>
            <a:off x="3175" y="6233824"/>
            <a:ext cx="8958263" cy="48765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ltGray">
          <a:xfrm>
            <a:off x="0" y="6187568"/>
            <a:ext cx="8961438" cy="45719"/>
          </a:xfrm>
          <a:prstGeom prst="rect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65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latin typeface="+mj-lt"/>
                <a:ea typeface="Arial Unicode MS" pitchFamily="34" charset="-128"/>
                <a:cs typeface="Arial Unicode MS" pitchFamily="34" charset="-128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374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4.xml"/><Relationship Id="rId13" Type="http://schemas.openxmlformats.org/officeDocument/2006/relationships/tags" Target="../tags/tag9.xml"/><Relationship Id="rId18" Type="http://schemas.openxmlformats.org/officeDocument/2006/relationships/tags" Target="../tags/tag14.xml"/><Relationship Id="rId3" Type="http://schemas.openxmlformats.org/officeDocument/2006/relationships/theme" Target="../theme/theme1.xml"/><Relationship Id="rId21" Type="http://schemas.openxmlformats.org/officeDocument/2006/relationships/tags" Target="../tags/tag17.xml"/><Relationship Id="rId7" Type="http://schemas.openxmlformats.org/officeDocument/2006/relationships/tags" Target="../tags/tag3.xml"/><Relationship Id="rId12" Type="http://schemas.openxmlformats.org/officeDocument/2006/relationships/tags" Target="../tags/tag8.xml"/><Relationship Id="rId17" Type="http://schemas.openxmlformats.org/officeDocument/2006/relationships/tags" Target="../tags/tag13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12.xml"/><Relationship Id="rId20" Type="http://schemas.openxmlformats.org/officeDocument/2006/relationships/tags" Target="../tags/tag16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11" Type="http://schemas.openxmlformats.org/officeDocument/2006/relationships/tags" Target="../tags/tag7.xml"/><Relationship Id="rId24" Type="http://schemas.openxmlformats.org/officeDocument/2006/relationships/oleObject" Target="../embeddings/oleObject1.bin"/><Relationship Id="rId5" Type="http://schemas.openxmlformats.org/officeDocument/2006/relationships/tags" Target="../tags/tag1.xml"/><Relationship Id="rId15" Type="http://schemas.openxmlformats.org/officeDocument/2006/relationships/tags" Target="../tags/tag11.xml"/><Relationship Id="rId23" Type="http://schemas.openxmlformats.org/officeDocument/2006/relationships/tags" Target="../tags/tag19.xml"/><Relationship Id="rId10" Type="http://schemas.openxmlformats.org/officeDocument/2006/relationships/tags" Target="../tags/tag6.xml"/><Relationship Id="rId19" Type="http://schemas.openxmlformats.org/officeDocument/2006/relationships/tags" Target="../tags/tag15.xml"/><Relationship Id="rId4" Type="http://schemas.openxmlformats.org/officeDocument/2006/relationships/vmlDrawing" Target="../drawings/vmlDrawing1.vml"/><Relationship Id="rId9" Type="http://schemas.openxmlformats.org/officeDocument/2006/relationships/tags" Target="../tags/tag5.xml"/><Relationship Id="rId14" Type="http://schemas.openxmlformats.org/officeDocument/2006/relationships/tags" Target="../tags/tag10.xml"/><Relationship Id="rId22" Type="http://schemas.openxmlformats.org/officeDocument/2006/relationships/tags" Target="../tags/tag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2013237148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" name="think-cell Slide" r:id="rId24" imgW="270" imgH="270" progId="TCLayout.ActiveDocument.1">
                  <p:embed/>
                </p:oleObj>
              </mc:Choice>
              <mc:Fallback>
                <p:oleObj name="think-cell Slide" r:id="rId2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3" name="doc id"/>
          <p:cNvSpPr>
            <a:spLocks noChangeArrowheads="1"/>
          </p:cNvSpPr>
          <p:nvPr/>
        </p:nvSpPr>
        <p:spPr bwMode="auto">
          <a:xfrm>
            <a:off x="8132763" y="36513"/>
            <a:ext cx="657225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895350"/>
            <a:endParaRPr lang="en-US" sz="8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auto">
          <a:xfrm rot="5400000">
            <a:off x="7799945" y="1940591"/>
            <a:ext cx="218329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AU" sz="600" baseline="0" noProof="0">
                <a:solidFill>
                  <a:schemeClr val="accent6"/>
                </a:solidFill>
                <a:latin typeface="+mn-lt"/>
                <a:ea typeface="+mn-ea"/>
              </a:rPr>
              <a:t>Last Modified 10/03/2017 4:54 PM W. Australia Standard Time</a:t>
            </a:r>
            <a:endParaRPr lang="en-US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auto">
          <a:xfrm rot="5400000">
            <a:off x="8074057" y="4114417"/>
            <a:ext cx="1635063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600" baseline="0" noProof="0">
                <a:solidFill>
                  <a:schemeClr val="accent6"/>
                </a:solidFill>
                <a:latin typeface="+mn-lt"/>
                <a:ea typeface="+mn-ea"/>
              </a:rPr>
              <a:t>Printed 2/27/2017 7:03 AM India Standard Time</a:t>
            </a:r>
            <a:endParaRPr lang="en-US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36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29657" y="2317778"/>
            <a:ext cx="4302125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auto">
          <a:xfrm>
            <a:off x="171451" y="185145"/>
            <a:ext cx="861853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auto">
          <a:xfrm>
            <a:off x="171450" y="35048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800" baseline="0" noProof="0" dirty="0">
                <a:solidFill>
                  <a:srgbClr val="808080"/>
                </a:solidFill>
                <a:latin typeface="+mn-lt"/>
                <a:ea typeface="+mj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auto">
          <a:xfrm>
            <a:off x="171450" y="519908"/>
            <a:ext cx="861853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600" baseline="0" noProof="0" dirty="0">
                <a:solidFill>
                  <a:srgbClr val="808080"/>
                </a:solidFill>
                <a:latin typeface="+mn-lt"/>
              </a:rPr>
              <a:t>Unit of measure</a:t>
            </a:r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auto">
          <a:xfrm>
            <a:off x="2329657" y="1747865"/>
            <a:ext cx="4302125" cy="508000"/>
            <a:chOff x="915" y="710"/>
            <a:chExt cx="2686" cy="320"/>
          </a:xfrm>
        </p:grpSpPr>
        <p:cxnSp>
          <p:nvCxnSpPr>
            <p:cNvPr id="16" name="AutoShape 249"/>
            <p:cNvCxnSpPr>
              <a:cxnSpLocks noChangeShapeType="1"/>
              <a:stCxn id="17" idx="4"/>
              <a:endCxn id="17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AutoShape 250"/>
            <p:cNvSpPr>
              <a:spLocks noChangeArrowheads="1"/>
            </p:cNvSpPr>
            <p:nvPr/>
          </p:nvSpPr>
          <p:spPr bwMode="auto">
            <a:xfrm>
              <a:off x="915" y="710"/>
              <a:ext cx="2686" cy="320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en-US" b="1" baseline="0" noProof="0" dirty="0">
                  <a:latin typeface="+mn-lt"/>
                  <a:ea typeface="+mn-ea"/>
                </a:rPr>
                <a:t>Title</a:t>
              </a:r>
            </a:p>
            <a:p>
              <a:r>
                <a:rPr lang="en-US" baseline="0" noProof="0" dirty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18" name="LegendBoxes" hidden="1"/>
          <p:cNvGrpSpPr>
            <a:grpSpLocks/>
          </p:cNvGrpSpPr>
          <p:nvPr/>
        </p:nvGrpSpPr>
        <p:grpSpPr bwMode="auto">
          <a:xfrm>
            <a:off x="8026400" y="237755"/>
            <a:ext cx="763588" cy="996951"/>
            <a:chOff x="4936" y="176"/>
            <a:chExt cx="481" cy="628"/>
          </a:xfrm>
        </p:grpSpPr>
        <p:sp>
          <p:nvSpPr>
            <p:cNvPr id="20" name="Legend1"/>
            <p:cNvSpPr>
              <a:spLocks noChangeArrowheads="1"/>
            </p:cNvSpPr>
            <p:nvPr/>
          </p:nvSpPr>
          <p:spPr bwMode="auto">
            <a:xfrm>
              <a:off x="5096" y="176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21" name="LegendRectangle1"/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+mn-lt"/>
              </a:endParaRPr>
            </a:p>
          </p:txBody>
        </p:sp>
        <p:sp>
          <p:nvSpPr>
            <p:cNvPr id="22" name="Legend2"/>
            <p:cNvSpPr>
              <a:spLocks noChangeArrowheads="1"/>
            </p:cNvSpPr>
            <p:nvPr/>
          </p:nvSpPr>
          <p:spPr bwMode="auto">
            <a:xfrm>
              <a:off x="5096" y="346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23" name="LegendRectangle2"/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+mn-lt"/>
              </a:endParaRPr>
            </a:p>
          </p:txBody>
        </p:sp>
        <p:sp>
          <p:nvSpPr>
            <p:cNvPr id="24" name="Legend3"/>
            <p:cNvSpPr>
              <a:spLocks noChangeArrowheads="1"/>
            </p:cNvSpPr>
            <p:nvPr/>
          </p:nvSpPr>
          <p:spPr bwMode="auto">
            <a:xfrm>
              <a:off x="5096" y="517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25" name="LegendRectangle3"/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+mn-lt"/>
              </a:endParaRPr>
            </a:p>
          </p:txBody>
        </p:sp>
        <p:sp>
          <p:nvSpPr>
            <p:cNvPr id="26" name="Legend4"/>
            <p:cNvSpPr>
              <a:spLocks noChangeArrowheads="1"/>
            </p:cNvSpPr>
            <p:nvPr/>
          </p:nvSpPr>
          <p:spPr bwMode="auto">
            <a:xfrm>
              <a:off x="5096" y="688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27" name="LegendRectangle4"/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+mn-lt"/>
              </a:endParaRPr>
            </a:p>
          </p:txBody>
        </p:sp>
      </p:grpSp>
      <p:grpSp>
        <p:nvGrpSpPr>
          <p:cNvPr id="28" name="LegendLines" hidden="1"/>
          <p:cNvGrpSpPr>
            <a:grpSpLocks/>
          </p:cNvGrpSpPr>
          <p:nvPr/>
        </p:nvGrpSpPr>
        <p:grpSpPr bwMode="auto">
          <a:xfrm>
            <a:off x="7718425" y="237755"/>
            <a:ext cx="1071563" cy="730251"/>
            <a:chOff x="4750" y="176"/>
            <a:chExt cx="675" cy="460"/>
          </a:xfrm>
        </p:grpSpPr>
        <p:sp>
          <p:nvSpPr>
            <p:cNvPr id="29" name="LineLegend1"/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>
                <a:latin typeface="+mn-lt"/>
              </a:endParaRPr>
            </a:p>
          </p:txBody>
        </p:sp>
        <p:sp>
          <p:nvSpPr>
            <p:cNvPr id="30" name="LineLegend2"/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>
                <a:latin typeface="+mn-lt"/>
              </a:endParaRPr>
            </a:p>
          </p:txBody>
        </p:sp>
        <p:sp>
          <p:nvSpPr>
            <p:cNvPr id="31" name="LineLegend3"/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>
                <a:latin typeface="+mn-lt"/>
              </a:endParaRPr>
            </a:p>
          </p:txBody>
        </p:sp>
        <p:sp>
          <p:nvSpPr>
            <p:cNvPr id="32" name="Legend1"/>
            <p:cNvSpPr>
              <a:spLocks noChangeArrowheads="1"/>
            </p:cNvSpPr>
            <p:nvPr/>
          </p:nvSpPr>
          <p:spPr bwMode="auto">
            <a:xfrm>
              <a:off x="5104" y="176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33" name="Legend2"/>
            <p:cNvSpPr>
              <a:spLocks noChangeArrowheads="1"/>
            </p:cNvSpPr>
            <p:nvPr/>
          </p:nvSpPr>
          <p:spPr bwMode="auto">
            <a:xfrm>
              <a:off x="5104" y="344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34" name="Legend3"/>
            <p:cNvSpPr>
              <a:spLocks noChangeArrowheads="1"/>
            </p:cNvSpPr>
            <p:nvPr/>
          </p:nvSpPr>
          <p:spPr bwMode="auto">
            <a:xfrm>
              <a:off x="5104" y="520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</p:grpSp>
      <p:grpSp>
        <p:nvGrpSpPr>
          <p:cNvPr id="35" name="McK Sticker" hidden="1"/>
          <p:cNvGrpSpPr/>
          <p:nvPr/>
        </p:nvGrpSpPr>
        <p:grpSpPr bwMode="auto">
          <a:xfrm>
            <a:off x="8064982" y="237755"/>
            <a:ext cx="725006" cy="150811"/>
            <a:chOff x="8015769" y="285750"/>
            <a:chExt cx="725006" cy="150811"/>
          </a:xfrm>
        </p:grpSpPr>
        <p:sp>
          <p:nvSpPr>
            <p:cNvPr id="36" name="StickerRectangle"/>
            <p:cNvSpPr>
              <a:spLocks noChangeArrowheads="1"/>
            </p:cNvSpPr>
            <p:nvPr/>
          </p:nvSpPr>
          <p:spPr bwMode="auto">
            <a:xfrm>
              <a:off x="8015769" y="285750"/>
              <a:ext cx="725006" cy="150811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895350">
                <a:buClr>
                  <a:schemeClr val="tx2"/>
                </a:buClr>
              </a:pPr>
              <a:r>
                <a:rPr lang="en-US" sz="800" dirty="0">
                  <a:solidFill>
                    <a:srgbClr val="808080"/>
                  </a:solidFill>
                  <a:latin typeface="+mn-lt"/>
                </a:rPr>
                <a:t>PRELIMINARY</a:t>
              </a:r>
            </a:p>
          </p:txBody>
        </p:sp>
        <p:cxnSp>
          <p:nvCxnSpPr>
            <p:cNvPr id="37" name="AutoShape 31"/>
            <p:cNvCxnSpPr>
              <a:cxnSpLocks noChangeShapeType="1"/>
              <a:stCxn id="36" idx="2"/>
              <a:endCxn id="36" idx="4"/>
            </p:cNvCxnSpPr>
            <p:nvPr/>
          </p:nvCxnSpPr>
          <p:spPr bwMode="auto">
            <a:xfrm>
              <a:off x="8015769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AutoShape 32"/>
            <p:cNvCxnSpPr>
              <a:cxnSpLocks noChangeShapeType="1"/>
              <a:stCxn id="36" idx="4"/>
              <a:endCxn id="36" idx="6"/>
            </p:cNvCxnSpPr>
            <p:nvPr/>
          </p:nvCxnSpPr>
          <p:spPr bwMode="auto">
            <a:xfrm>
              <a:off x="8015769" y="436561"/>
              <a:ext cx="725006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3" name="Slide Number"/>
          <p:cNvSpPr txBox="1">
            <a:spLocks/>
          </p:cNvSpPr>
          <p:nvPr/>
        </p:nvSpPr>
        <p:spPr bwMode="auto">
          <a:xfrm>
            <a:off x="8664954" y="646255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b" anchorCtr="0">
            <a:sp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lvl="0" algn="r"/>
            <a:fld id="{42C328C1-A84F-4A39-A664-DBA00541A8C6}" type="slidenum">
              <a:rPr lang="en-US" sz="800" smtClean="0">
                <a:solidFill>
                  <a:schemeClr val="tx1"/>
                </a:solidFill>
              </a:rPr>
              <a:pPr lvl="0" algn="r"/>
              <a:t>‹#›</a:t>
            </a:fld>
            <a:endParaRPr lang="en-US" sz="800" dirty="0">
              <a:solidFill>
                <a:schemeClr val="tx1"/>
              </a:solidFill>
            </a:endParaRPr>
          </a:p>
        </p:txBody>
      </p:sp>
      <p:grpSp>
        <p:nvGrpSpPr>
          <p:cNvPr id="64" name="Moon" hidden="1"/>
          <p:cNvGrpSpPr>
            <a:grpSpLocks noChangeAspect="1"/>
          </p:cNvGrpSpPr>
          <p:nvPr>
            <p:custDataLst>
              <p:tags r:id="rId6"/>
            </p:custDataLst>
          </p:nvPr>
        </p:nvGrpSpPr>
        <p:grpSpPr bwMode="auto">
          <a:xfrm>
            <a:off x="7170608" y="764013"/>
            <a:ext cx="254000" cy="254000"/>
            <a:chOff x="1600" y="1600"/>
            <a:chExt cx="160" cy="160"/>
          </a:xfrm>
        </p:grpSpPr>
        <p:sp>
          <p:nvSpPr>
            <p:cNvPr id="65" name="Oval 90"/>
            <p:cNvSpPr>
              <a:spLocks noChangeAspect="1"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1600" y="160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Arc 91"/>
            <p:cNvSpPr>
              <a:spLocks noChangeAspect="1"/>
            </p:cNvSpPr>
            <p:nvPr>
              <p:custDataLst>
                <p:tags r:id="rId23"/>
              </p:custDataLst>
            </p:nvPr>
          </p:nvSpPr>
          <p:spPr bwMode="auto">
            <a:xfrm>
              <a:off x="1600" y="1600"/>
              <a:ext cx="160" cy="160"/>
            </a:xfrm>
            <a:prstGeom prst="arc">
              <a:avLst/>
            </a:prstGeom>
            <a:solidFill>
              <a:schemeClr val="accent3"/>
            </a:solidFill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7" name="LegendMoons" hidden="1"/>
          <p:cNvGrpSpPr/>
          <p:nvPr/>
        </p:nvGrpSpPr>
        <p:grpSpPr bwMode="auto">
          <a:xfrm>
            <a:off x="7959558" y="237755"/>
            <a:ext cx="830430" cy="1306516"/>
            <a:chOff x="5428012" y="273840"/>
            <a:chExt cx="830430" cy="1306516"/>
          </a:xfrm>
        </p:grpSpPr>
        <p:sp>
          <p:nvSpPr>
            <p:cNvPr id="68" name="Legend1"/>
            <p:cNvSpPr>
              <a:spLocks noChangeArrowheads="1"/>
            </p:cNvSpPr>
            <p:nvPr/>
          </p:nvSpPr>
          <p:spPr bwMode="auto">
            <a:xfrm>
              <a:off x="5748687" y="28654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dirty="0">
                  <a:latin typeface="+mn-lt"/>
                </a:rPr>
                <a:t>Legend</a:t>
              </a:r>
            </a:p>
          </p:txBody>
        </p:sp>
        <p:sp>
          <p:nvSpPr>
            <p:cNvPr id="69" name="Legend2"/>
            <p:cNvSpPr>
              <a:spLocks noChangeArrowheads="1"/>
            </p:cNvSpPr>
            <p:nvPr/>
          </p:nvSpPr>
          <p:spPr bwMode="auto">
            <a:xfrm>
              <a:off x="5748687" y="561178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dirty="0">
                  <a:latin typeface="+mn-lt"/>
                </a:rPr>
                <a:t>Legend</a:t>
              </a:r>
            </a:p>
          </p:txBody>
        </p:sp>
        <p:sp>
          <p:nvSpPr>
            <p:cNvPr id="70" name="Legend3"/>
            <p:cNvSpPr>
              <a:spLocks noChangeArrowheads="1"/>
            </p:cNvSpPr>
            <p:nvPr/>
          </p:nvSpPr>
          <p:spPr bwMode="auto">
            <a:xfrm>
              <a:off x="5748687" y="835817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dirty="0">
                  <a:latin typeface="+mn-lt"/>
                </a:rPr>
                <a:t>Legend</a:t>
              </a:r>
            </a:p>
          </p:txBody>
        </p:sp>
        <p:sp>
          <p:nvSpPr>
            <p:cNvPr id="71" name="Legend4"/>
            <p:cNvSpPr>
              <a:spLocks noChangeArrowheads="1"/>
            </p:cNvSpPr>
            <p:nvPr/>
          </p:nvSpPr>
          <p:spPr bwMode="auto">
            <a:xfrm>
              <a:off x="5748687" y="110728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72" name="Legend5"/>
            <p:cNvSpPr>
              <a:spLocks noChangeArrowheads="1"/>
            </p:cNvSpPr>
            <p:nvPr/>
          </p:nvSpPr>
          <p:spPr bwMode="auto">
            <a:xfrm>
              <a:off x="5748687" y="1383505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dirty="0">
                  <a:latin typeface="+mn-lt"/>
                </a:rPr>
                <a:t>Legend</a:t>
              </a:r>
            </a:p>
          </p:txBody>
        </p:sp>
        <p:grpSp>
          <p:nvGrpSpPr>
            <p:cNvPr id="73" name="MoonLegend1"/>
            <p:cNvGrpSpPr>
              <a:grpSpLocks noChangeAspect="1"/>
            </p:cNvGrpSpPr>
            <p:nvPr userDrawn="1">
              <p:custDataLst>
                <p:tags r:id="rId7"/>
              </p:custDataLst>
            </p:nvPr>
          </p:nvGrpSpPr>
          <p:grpSpPr bwMode="auto">
            <a:xfrm>
              <a:off x="5428012" y="273840"/>
              <a:ext cx="209550" cy="209551"/>
              <a:chOff x="1694" y="2044"/>
              <a:chExt cx="160" cy="160"/>
            </a:xfrm>
          </p:grpSpPr>
          <p:sp>
            <p:nvSpPr>
              <p:cNvPr id="86" name="Oval 41"/>
              <p:cNvSpPr>
                <a:spLocks noChangeAspect="1"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  <p:sp>
            <p:nvSpPr>
              <p:cNvPr id="87" name="Arc 42"/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3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</p:grpSp>
        <p:grpSp>
          <p:nvGrpSpPr>
            <p:cNvPr id="74" name="MoonLegend2"/>
            <p:cNvGrpSpPr>
              <a:grpSpLocks noChangeAspect="1"/>
            </p:cNvGrpSpPr>
            <p:nvPr userDrawn="1">
              <p:custDataLst>
                <p:tags r:id="rId8"/>
              </p:custDataLst>
            </p:nvPr>
          </p:nvGrpSpPr>
          <p:grpSpPr bwMode="auto">
            <a:xfrm>
              <a:off x="5428012" y="548081"/>
              <a:ext cx="209550" cy="209551"/>
              <a:chOff x="1694" y="2044"/>
              <a:chExt cx="160" cy="160"/>
            </a:xfrm>
          </p:grpSpPr>
          <p:sp>
            <p:nvSpPr>
              <p:cNvPr id="84" name="Oval 41"/>
              <p:cNvSpPr>
                <a:spLocks noChangeAspect="1"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  <p:sp>
            <p:nvSpPr>
              <p:cNvPr id="85" name="Arc 42"/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3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</p:grpSp>
        <p:grpSp>
          <p:nvGrpSpPr>
            <p:cNvPr id="75" name="MoonLegend3"/>
            <p:cNvGrpSpPr>
              <a:grpSpLocks noChangeAspect="1"/>
            </p:cNvGrpSpPr>
            <p:nvPr userDrawn="1">
              <p:custDataLst>
                <p:tags r:id="rId9"/>
              </p:custDataLst>
            </p:nvPr>
          </p:nvGrpSpPr>
          <p:grpSpPr bwMode="auto">
            <a:xfrm>
              <a:off x="5428012" y="822322"/>
              <a:ext cx="209550" cy="209551"/>
              <a:chOff x="1694" y="2044"/>
              <a:chExt cx="160" cy="160"/>
            </a:xfrm>
          </p:grpSpPr>
          <p:sp>
            <p:nvSpPr>
              <p:cNvPr id="82" name="Oval 41"/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  <p:sp>
            <p:nvSpPr>
              <p:cNvPr id="83" name="Arc 42"/>
              <p:cNvSpPr>
                <a:spLocks noChangeAspect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3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</p:grpSp>
        <p:grpSp>
          <p:nvGrpSpPr>
            <p:cNvPr id="76" name="MoonLegend4"/>
            <p:cNvGrpSpPr>
              <a:grpSpLocks noChangeAspect="1"/>
            </p:cNvGrpSpPr>
            <p:nvPr userDrawn="1">
              <p:custDataLst>
                <p:tags r:id="rId10"/>
              </p:custDataLst>
            </p:nvPr>
          </p:nvGrpSpPr>
          <p:grpSpPr bwMode="auto">
            <a:xfrm>
              <a:off x="5428012" y="1096563"/>
              <a:ext cx="209550" cy="209551"/>
              <a:chOff x="1694" y="2044"/>
              <a:chExt cx="160" cy="160"/>
            </a:xfrm>
          </p:grpSpPr>
          <p:sp>
            <p:nvSpPr>
              <p:cNvPr id="80" name="Oval 41"/>
              <p:cNvSpPr>
                <a:spLocks noChangeAspect="1"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  <p:sp>
            <p:nvSpPr>
              <p:cNvPr id="81" name="Arc 42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3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</p:grpSp>
        <p:grpSp>
          <p:nvGrpSpPr>
            <p:cNvPr id="77" name="MoonLegend5"/>
            <p:cNvGrpSpPr>
              <a:grpSpLocks noChangeAspect="1"/>
            </p:cNvGrpSpPr>
            <p:nvPr userDrawn="1">
              <p:custDataLst>
                <p:tags r:id="rId11"/>
              </p:custDataLst>
            </p:nvPr>
          </p:nvGrpSpPr>
          <p:grpSpPr bwMode="auto">
            <a:xfrm>
              <a:off x="5428012" y="1370805"/>
              <a:ext cx="209550" cy="209551"/>
              <a:chOff x="1694" y="2044"/>
              <a:chExt cx="160" cy="160"/>
            </a:xfrm>
          </p:grpSpPr>
          <p:sp>
            <p:nvSpPr>
              <p:cNvPr id="78" name="Oval 41"/>
              <p:cNvSpPr>
                <a:spLocks noChangeAspect="1"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  <p:sp>
            <p:nvSpPr>
              <p:cNvPr id="79" name="Arc 42"/>
              <p:cNvSpPr>
                <a:spLocks noChangeAspect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3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</p:grpSp>
      </p:grpSp>
      <p:grpSp>
        <p:nvGrpSpPr>
          <p:cNvPr id="3" name="Slide Elements" hidden="1"/>
          <p:cNvGrpSpPr/>
          <p:nvPr/>
        </p:nvGrpSpPr>
        <p:grpSpPr bwMode="auto">
          <a:xfrm>
            <a:off x="171450" y="6276179"/>
            <a:ext cx="7277099" cy="309484"/>
            <a:chOff x="171451" y="6321899"/>
            <a:chExt cx="7200000" cy="309484"/>
          </a:xfrm>
        </p:grpSpPr>
        <p:sp>
          <p:nvSpPr>
            <p:cNvPr id="89" name="4. Footnote"/>
            <p:cNvSpPr txBox="1">
              <a:spLocks noChangeArrowheads="1"/>
            </p:cNvSpPr>
            <p:nvPr/>
          </p:nvSpPr>
          <p:spPr bwMode="auto">
            <a:xfrm>
              <a:off x="171451" y="6321899"/>
              <a:ext cx="7200000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85725" indent="-85725">
                <a:defRPr lang="x-none"/>
              </a:pPr>
              <a:r>
                <a:rPr lang="x-none" sz="800" baseline="0" dirty="0">
                  <a:solidFill>
                    <a:schemeClr val="tx1"/>
                  </a:solidFill>
                  <a:latin typeface="+mn-lt"/>
                  <a:ea typeface="+mn-ea"/>
                </a:rPr>
                <a:t>1 Footnote</a:t>
              </a:r>
            </a:p>
          </p:txBody>
        </p:sp>
        <p:sp>
          <p:nvSpPr>
            <p:cNvPr id="90" name="5. Source"/>
            <p:cNvSpPr>
              <a:spLocks noChangeArrowheads="1"/>
            </p:cNvSpPr>
            <p:nvPr/>
          </p:nvSpPr>
          <p:spPr bwMode="auto">
            <a:xfrm>
              <a:off x="171451" y="6508272"/>
              <a:ext cx="7200000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marL="409575" indent="-409575" defTabSz="895350">
                <a:tabLst>
                  <a:tab pos="409575" algn="l"/>
                </a:tabLst>
              </a:pPr>
              <a:r>
                <a:rPr lang="x-none" sz="800" baseline="0" dirty="0">
                  <a:solidFill>
                    <a:schemeClr val="tx1"/>
                  </a:solidFill>
                  <a:latin typeface="+mn-lt"/>
                  <a:ea typeface="+mn-ea"/>
                </a:rPr>
                <a:t>Source : Source</a:t>
              </a:r>
            </a:p>
          </p:txBody>
        </p:sp>
      </p:grpSp>
      <p:sp>
        <p:nvSpPr>
          <p:cNvPr id="62" name="Rectangle 61"/>
          <p:cNvSpPr/>
          <p:nvPr/>
        </p:nvSpPr>
        <p:spPr bwMode="auto">
          <a:xfrm>
            <a:off x="0" y="6674787"/>
            <a:ext cx="8961438" cy="45719"/>
          </a:xfrm>
          <a:prstGeom prst="rect">
            <a:avLst/>
          </a:pr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404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</p:sldLayoutIdLst>
  <p:hf hdr="0" ftr="0" dt="0"/>
  <p:txStyles>
    <p:titleStyle>
      <a:lvl1pPr algn="l" defTabSz="895350" rtl="0" eaLnBrk="1" fontAlgn="base" hangingPunct="1">
        <a:spcBef>
          <a:spcPct val="0"/>
        </a:spcBef>
        <a:spcAft>
          <a:spcPct val="0"/>
        </a:spcAft>
        <a:tabLst>
          <a:tab pos="269875" algn="l"/>
        </a:tabLst>
        <a:defRPr sz="2000" b="0" baseline="0">
          <a:solidFill>
            <a:schemeClr val="accent3"/>
          </a:solidFill>
          <a:latin typeface="+mj-lt"/>
          <a:ea typeface="Arial Unicode MS" pitchFamily="34" charset="-128"/>
          <a:cs typeface="Arial Unicode MS" pitchFamily="34" charset="-128"/>
        </a:defRPr>
      </a:lvl1pPr>
      <a:lvl2pPr algn="l" defTabSz="895350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2pPr>
      <a:lvl3pPr algn="l" defTabSz="895350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3pPr>
      <a:lvl4pPr algn="l" defTabSz="895350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4pPr>
      <a:lvl5pPr algn="l" defTabSz="895350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5pPr>
      <a:lvl6pPr marL="457200" algn="l" defTabSz="895350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6pPr>
      <a:lvl7pPr marL="914400" algn="l" defTabSz="895350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7pPr>
      <a:lvl8pPr marL="1371600" algn="l" defTabSz="895350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8pPr>
      <a:lvl9pPr marL="1828800" algn="l" defTabSz="895350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9pPr>
    </p:titleStyle>
    <p:bodyStyle>
      <a:lvl1pPr marL="0" indent="0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defRPr sz="1600" baseline="0">
          <a:solidFill>
            <a:schemeClr val="tx1"/>
          </a:solidFill>
          <a:latin typeface="+mn-lt"/>
          <a:ea typeface="Arial Unicode MS" pitchFamily="34" charset="-128"/>
          <a:cs typeface="Arial Unicode MS" pitchFamily="34" charset="-128"/>
        </a:defRPr>
      </a:lvl1pPr>
      <a:lvl2pPr marL="193675" indent="-192088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sz="1600" baseline="0">
          <a:solidFill>
            <a:schemeClr val="tx1"/>
          </a:solidFill>
          <a:latin typeface="+mn-lt"/>
          <a:ea typeface="Arial Unicode MS" pitchFamily="34" charset="-128"/>
          <a:cs typeface="Arial Unicode MS" pitchFamily="34" charset="-128"/>
        </a:defRPr>
      </a:lvl2pPr>
      <a:lvl3pPr marL="457200" indent="-261938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00" baseline="0">
          <a:solidFill>
            <a:schemeClr val="tx1"/>
          </a:solidFill>
          <a:latin typeface="+mn-lt"/>
          <a:ea typeface="Arial Unicode MS" pitchFamily="34" charset="-128"/>
          <a:cs typeface="Arial Unicode MS" pitchFamily="34" charset="-128"/>
        </a:defRPr>
      </a:lvl3pPr>
      <a:lvl4pPr marL="614363" indent="-1555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sz="1600" baseline="0">
          <a:solidFill>
            <a:schemeClr val="tx1"/>
          </a:solidFill>
          <a:latin typeface="+mn-lt"/>
          <a:ea typeface="Arial Unicode MS" pitchFamily="34" charset="-128"/>
          <a:cs typeface="Arial Unicode MS" pitchFamily="34" charset="-128"/>
        </a:defRPr>
      </a:lvl4pPr>
      <a:lvl5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 baseline="0">
          <a:solidFill>
            <a:schemeClr val="tx1"/>
          </a:solidFill>
          <a:latin typeface="+mn-lt"/>
          <a:ea typeface="Arial Unicode MS" pitchFamily="34" charset="-128"/>
          <a:cs typeface="Arial Unicode MS" pitchFamily="34" charset="-128"/>
        </a:defRPr>
      </a:lvl5pPr>
      <a:lvl6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 baseline="0">
          <a:solidFill>
            <a:schemeClr val="tx1"/>
          </a:solidFill>
          <a:latin typeface="+mn-lt"/>
        </a:defRPr>
      </a:lvl6pPr>
      <a:lvl7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 baseline="0">
          <a:solidFill>
            <a:schemeClr val="tx1"/>
          </a:solidFill>
          <a:latin typeface="+mn-lt"/>
        </a:defRPr>
      </a:lvl7pPr>
      <a:lvl8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 baseline="0">
          <a:solidFill>
            <a:schemeClr val="tx1"/>
          </a:solidFill>
          <a:latin typeface="+mn-lt"/>
        </a:defRPr>
      </a:lvl8pPr>
      <a:lvl9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 baseline="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7C96-13BD-4F0C-B379-77591A183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185145"/>
            <a:ext cx="8737599" cy="553998"/>
          </a:xfrm>
        </p:spPr>
        <p:txBody>
          <a:bodyPr/>
          <a:lstStyle/>
          <a:p>
            <a:pPr algn="just"/>
            <a:r>
              <a:rPr lang="en-GB" sz="1200" b="1" dirty="0"/>
              <a:t>With a estimated reduction in Surjek’s Revenues due to the Maintenance Outage, Quarter X presents the best balance of revenue-loss mitigation with respect to market pricing, as opposed to Quarter Y which represents the highest demand and Water Balancing Market Prices</a:t>
            </a:r>
            <a:endParaRPr lang="en-AU" sz="12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D26C0C-ABE4-436D-9169-215E6A514CFF}"/>
              </a:ext>
            </a:extLst>
          </p:cNvPr>
          <p:cNvCxnSpPr/>
          <p:nvPr/>
        </p:nvCxnSpPr>
        <p:spPr>
          <a:xfrm>
            <a:off x="171451" y="894698"/>
            <a:ext cx="8439149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8D41DE5-8C4C-43CA-9432-43E7654D7C5A}"/>
              </a:ext>
            </a:extLst>
          </p:cNvPr>
          <p:cNvSpPr/>
          <p:nvPr/>
        </p:nvSpPr>
        <p:spPr>
          <a:xfrm>
            <a:off x="303213" y="1238975"/>
            <a:ext cx="36655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AU" sz="1200" b="1" dirty="0"/>
              <a:t>The first slide we want to show is our overall conclusion regarding which Quarter we should perform the Maintenance Outage in.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225D1F-2782-744F-9E93-0E43AF5D0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238" y="1169937"/>
            <a:ext cx="4597400" cy="44056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298AF9F-2FCC-034C-8B97-FB1065E6709E}"/>
              </a:ext>
            </a:extLst>
          </p:cNvPr>
          <p:cNvSpPr/>
          <p:nvPr/>
        </p:nvSpPr>
        <p:spPr>
          <a:xfrm>
            <a:off x="4306713" y="1146725"/>
            <a:ext cx="4479925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AU" b="1" dirty="0"/>
              <a:t>Average Water Balancing Market Price vs. Market Demand</a:t>
            </a:r>
          </a:p>
        </p:txBody>
      </p:sp>
    </p:spTree>
    <p:extLst>
      <p:ext uri="{BB962C8B-B14F-4D97-AF65-F5344CB8AC3E}">
        <p14:creationId xmlns:p14="http://schemas.microsoft.com/office/powerpoint/2010/main" val="2748477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7C96-13BD-4F0C-B379-77591A183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185145"/>
            <a:ext cx="8737599" cy="553998"/>
          </a:xfrm>
        </p:spPr>
        <p:txBody>
          <a:bodyPr/>
          <a:lstStyle/>
          <a:p>
            <a:r>
              <a:rPr lang="en-GB" sz="1200" b="1" dirty="0"/>
              <a:t>Of the three Desalination Plants, all three remain profitable at current market prices by a favourable margin; Clearly </a:t>
            </a:r>
            <a:r>
              <a:rPr lang="en-GB" sz="1200" b="1" dirty="0" err="1"/>
              <a:t>Surjek</a:t>
            </a:r>
            <a:r>
              <a:rPr lang="en-GB" sz="1200" b="1" dirty="0"/>
              <a:t> is the most cost-effective followed by </a:t>
            </a:r>
            <a:r>
              <a:rPr lang="en-GB" sz="1200" b="1" dirty="0" err="1"/>
              <a:t>Kootha</a:t>
            </a:r>
            <a:r>
              <a:rPr lang="en-GB" sz="1200" b="1" dirty="0"/>
              <a:t> and lastly </a:t>
            </a:r>
            <a:r>
              <a:rPr lang="en-GB" sz="1200" b="1" dirty="0" err="1"/>
              <a:t>Jutik</a:t>
            </a:r>
            <a:r>
              <a:rPr lang="en-GB" sz="1200" b="1" dirty="0"/>
              <a:t> which is consistent across the July-2013 to June-2014 period. </a:t>
            </a:r>
            <a:endParaRPr lang="en-AU" sz="1200" b="1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F01DE78-159E-4563-BC40-E7848615A3AD}"/>
              </a:ext>
            </a:extLst>
          </p:cNvPr>
          <p:cNvCxnSpPr/>
          <p:nvPr/>
        </p:nvCxnSpPr>
        <p:spPr>
          <a:xfrm>
            <a:off x="171451" y="894698"/>
            <a:ext cx="8439149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5136C0F-6251-49D7-A7E6-166D4D8B5A9E}"/>
              </a:ext>
            </a:extLst>
          </p:cNvPr>
          <p:cNvSpPr/>
          <p:nvPr/>
        </p:nvSpPr>
        <p:spPr>
          <a:xfrm>
            <a:off x="303213" y="1050254"/>
            <a:ext cx="86582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AU" sz="1200" b="1" dirty="0"/>
              <a:t>The second slide we want to show is our overall conclusion regarding how cost-effective the Desalination Units are (i.e. Kootha, Surjek and Jutik) when compared to the Overall Water Market Balancing Price.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6FDBF8-65C6-504C-9017-0F3C9060C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19" y="2348260"/>
            <a:ext cx="74930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657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7C96-13BD-4F0C-B379-77591A183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185145"/>
            <a:ext cx="8737599" cy="553998"/>
          </a:xfrm>
        </p:spPr>
        <p:txBody>
          <a:bodyPr/>
          <a:lstStyle/>
          <a:p>
            <a:pPr algn="just"/>
            <a:r>
              <a:rPr lang="en-GB" sz="1200" b="1" dirty="0"/>
              <a:t>Contrasting the Cost to Produce against the Volume of Water Produced highlights clear </a:t>
            </a:r>
            <a:r>
              <a:rPr lang="en-GB" sz="1200" b="1" i="1" dirty="0"/>
              <a:t>&lt;what economic principles indicates costs declining with volume?&gt;</a:t>
            </a:r>
            <a:r>
              <a:rPr lang="en-GB" sz="1200" b="1" dirty="0"/>
              <a:t> with costs rapidly dwindling across all plants as volume surges, with this being particularly noticeable across the Kootha and Surjek Plants with costs dropping as much as 50%.  </a:t>
            </a:r>
            <a:endParaRPr lang="en-AU" sz="12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D26C0C-ABE4-436D-9169-215E6A514CFF}"/>
              </a:ext>
            </a:extLst>
          </p:cNvPr>
          <p:cNvCxnSpPr/>
          <p:nvPr/>
        </p:nvCxnSpPr>
        <p:spPr>
          <a:xfrm>
            <a:off x="171451" y="940918"/>
            <a:ext cx="8439149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FB55E80-72B6-4994-8552-223A758DA182}"/>
              </a:ext>
            </a:extLst>
          </p:cNvPr>
          <p:cNvSpPr/>
          <p:nvPr/>
        </p:nvSpPr>
        <p:spPr>
          <a:xfrm>
            <a:off x="237331" y="1132733"/>
            <a:ext cx="86058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AU" sz="1200" b="1" dirty="0"/>
              <a:t>The third slide we want to show is our overall conclusion regarding the economic relationship between price and quantities for each of the three plants.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32ED5A-00C1-8B41-9C37-E05727169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1" y="1682943"/>
            <a:ext cx="4249739" cy="2552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654CD3-4EBD-034A-9D52-39E699C59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0" y="1682943"/>
            <a:ext cx="4368800" cy="2552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2C0FE1-A8B4-1849-88A5-390B5F46E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489" y="4379839"/>
            <a:ext cx="4597400" cy="216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286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7C96-13BD-4F0C-B379-77591A183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185145"/>
            <a:ext cx="8737599" cy="646331"/>
          </a:xfrm>
        </p:spPr>
        <p:txBody>
          <a:bodyPr/>
          <a:lstStyle/>
          <a:p>
            <a:pPr algn="just"/>
            <a:r>
              <a:rPr lang="en-GB" sz="1400" b="1" dirty="0"/>
              <a:t>Drilling down further from a product-perspective, reveals two different patterns of elasticity where</a:t>
            </a:r>
            <a:br>
              <a:rPr lang="en-GB" sz="1400" b="1" dirty="0"/>
            </a:br>
            <a:r>
              <a:rPr lang="en-GB" sz="1400" b="1" dirty="0"/>
              <a:t>product tends to be relatively price elastic regardless of quantity purchased, whilst hard water is more representative of an Elastic in price-to-volume relationship.</a:t>
            </a:r>
            <a:endParaRPr lang="en-AU" sz="14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D26C0C-ABE4-436D-9169-215E6A514CFF}"/>
              </a:ext>
            </a:extLst>
          </p:cNvPr>
          <p:cNvCxnSpPr/>
          <p:nvPr/>
        </p:nvCxnSpPr>
        <p:spPr>
          <a:xfrm>
            <a:off x="171451" y="940918"/>
            <a:ext cx="8439149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E2A6C54-03E1-4BB5-8A12-2A2E4DFCFAB7}"/>
              </a:ext>
            </a:extLst>
          </p:cNvPr>
          <p:cNvSpPr/>
          <p:nvPr/>
        </p:nvSpPr>
        <p:spPr>
          <a:xfrm>
            <a:off x="303213" y="1238975"/>
            <a:ext cx="84391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AU" sz="1200" b="1" dirty="0"/>
              <a:t>The fourth slide we want to show is our overall conclusion regarding the economic principles of elasticity for our individual water products at a macro-level.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4E8231-7682-FA49-B910-8BE953752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019" y="1625562"/>
            <a:ext cx="4597400" cy="21064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451F53-D426-CE46-B92A-22FF7F3CC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9" y="3795292"/>
            <a:ext cx="8570911" cy="245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58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7C96-13BD-4F0C-B379-77591A183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185145"/>
            <a:ext cx="8737599" cy="646331"/>
          </a:xfrm>
        </p:spPr>
        <p:txBody>
          <a:bodyPr/>
          <a:lstStyle/>
          <a:p>
            <a:pPr algn="just"/>
            <a:r>
              <a:rPr lang="en-GB" sz="1400" b="1" dirty="0"/>
              <a:t>Lastly, when viewing the economic pricing data from an micro-perspective, it is indicative that Hard Water is seen as more of a ‘less core’ product than that of Soft Water, whose price remains largely flexible.</a:t>
            </a:r>
            <a:endParaRPr lang="en-AU" sz="14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D26C0C-ABE4-436D-9169-215E6A514CFF}"/>
              </a:ext>
            </a:extLst>
          </p:cNvPr>
          <p:cNvCxnSpPr/>
          <p:nvPr/>
        </p:nvCxnSpPr>
        <p:spPr>
          <a:xfrm>
            <a:off x="171451" y="940918"/>
            <a:ext cx="8439149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5A4C7-409F-4219-9841-5251BF35DEB9}"/>
              </a:ext>
            </a:extLst>
          </p:cNvPr>
          <p:cNvSpPr/>
          <p:nvPr/>
        </p:nvSpPr>
        <p:spPr>
          <a:xfrm>
            <a:off x="303213" y="1238975"/>
            <a:ext cx="86058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AU" sz="1200" b="1" dirty="0"/>
              <a:t>The fifth and final slide we want to show is our overall conclusion regarding the economic principles of elasticity for our individual water products at a </a:t>
            </a:r>
            <a:r>
              <a:rPr lang="en-AU" sz="1200" b="1" u="sng" dirty="0"/>
              <a:t>micro level.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EAE15E-169C-7E4B-AF47-2D4AE0A2D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50" y="1700640"/>
            <a:ext cx="4190781" cy="21146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E26587-9867-3A47-9AB3-2EB82F5F0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3955988"/>
            <a:ext cx="8605837" cy="244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71864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  <p:tag name="TYPE" val="McK Moon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dZkZuRo4kO5KlulchSHL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heme/theme1.xml><?xml version="1.0" encoding="utf-8"?>
<a:theme xmlns:a="http://schemas.openxmlformats.org/drawingml/2006/main" name="1_Synergy_CF_YNR013">
  <a:themeElements>
    <a:clrScheme name="Current">
      <a:dk1>
        <a:srgbClr val="000000"/>
      </a:dk1>
      <a:lt1>
        <a:srgbClr val="FFFFFF"/>
      </a:lt1>
      <a:dk2>
        <a:srgbClr val="FBC14E"/>
      </a:dk2>
      <a:lt2>
        <a:srgbClr val="FFFFFF"/>
      </a:lt2>
      <a:accent1>
        <a:srgbClr val="99AABE"/>
      </a:accent1>
      <a:accent2>
        <a:srgbClr val="406085"/>
      </a:accent2>
      <a:accent3>
        <a:srgbClr val="002C46"/>
      </a:accent3>
      <a:accent4>
        <a:srgbClr val="FBC14E"/>
      </a:accent4>
      <a:accent5>
        <a:srgbClr val="379BBD"/>
      </a:accent5>
      <a:accent6>
        <a:srgbClr val="808080"/>
      </a:accent6>
      <a:hlink>
        <a:srgbClr val="002C46"/>
      </a:hlink>
      <a:folHlink>
        <a:srgbClr val="FBC14E"/>
      </a:folHlink>
    </a:clrScheme>
    <a:fontScheme name="McKJapanes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rrent">
        <a:dk1>
          <a:srgbClr val="000000"/>
        </a:dk1>
        <a:lt1>
          <a:srgbClr val="FFFFFF"/>
        </a:lt1>
        <a:dk2>
          <a:srgbClr val="FBC14E"/>
        </a:dk2>
        <a:lt2>
          <a:srgbClr val="FFFFFF"/>
        </a:lt2>
        <a:accent1>
          <a:srgbClr val="99AABE"/>
        </a:accent1>
        <a:accent2>
          <a:srgbClr val="406085"/>
        </a:accent2>
        <a:accent3>
          <a:srgbClr val="002C46"/>
        </a:accent3>
        <a:accent4>
          <a:srgbClr val="FBC14E"/>
        </a:accent4>
        <a:accent5>
          <a:srgbClr val="379BBD"/>
        </a:accent5>
        <a:accent6>
          <a:srgbClr val="808080"/>
        </a:accent6>
        <a:hlink>
          <a:srgbClr val="002C46"/>
        </a:hlink>
        <a:folHlink>
          <a:srgbClr val="FBC14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Synergy_CF_YNR013.potx" id="{5B0B8770-4875-4F3D-A851-ED2332DB7D84}" vid="{3E5BE603-DDA9-4662-BF9D-F22E864491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15684</TotalTime>
  <Words>369</Words>
  <Application>Microsoft Macintosh PowerPoint</Application>
  <PresentationFormat>Custom</PresentationFormat>
  <Paragraphs>11</Paragraphs>
  <Slides>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1_Synergy_CF_YNR013</vt:lpstr>
      <vt:lpstr>think-cell Slide</vt:lpstr>
      <vt:lpstr>With a estimated reduction in Surjek’s Revenues due to the Maintenance Outage, Quarter X presents the best balance of revenue-loss mitigation with respect to market pricing, as opposed to Quarter Y which represents the highest demand and Water Balancing Market Prices</vt:lpstr>
      <vt:lpstr>Of the three Desalination Plants, all three remain profitable at current market prices by a favourable margin; Clearly Surjek is the most cost-effective followed by Kootha and lastly Jutik which is consistent across the July-2013 to June-2014 period. </vt:lpstr>
      <vt:lpstr>Contrasting the Cost to Produce against the Volume of Water Produced highlights clear &lt;what economic principles indicates costs declining with volume?&gt; with costs rapidly dwindling across all plants as volume surges, with this being particularly noticeable across the Kootha and Surjek Plants with costs dropping as much as 50%.  </vt:lpstr>
      <vt:lpstr>Drilling down further from a product-perspective, reveals two different patterns of elasticity where product tends to be relatively price elastic regardless of quantity purchased, whilst hard water is more representative of an Elastic in price-to-volume relationship.</vt:lpstr>
      <vt:lpstr>Lastly, when viewing the economic pricing data from an micro-perspective, it is indicative that Hard Water is seen as more of a ‘less core’ product than that of Soft Water, whose price remains largely flexible.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Through focusing our efforts on the units with the majority of questions; we can be confident that we are improving the overall User Experience etc.</dc:title>
  <dc:creator>Christopher H</dc:creator>
  <cp:lastModifiedBy>Shichy Seanan</cp:lastModifiedBy>
  <cp:revision>71</cp:revision>
  <dcterms:created xsi:type="dcterms:W3CDTF">2020-04-12T13:23:13Z</dcterms:created>
  <dcterms:modified xsi:type="dcterms:W3CDTF">2020-12-30T18:40:05Z</dcterms:modified>
</cp:coreProperties>
</file>